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63" r:id="rId13"/>
    <p:sldId id="264" r:id="rId14"/>
    <p:sldId id="27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FFB81C"/>
    <a:srgbClr val="FFFFFF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A2BA88-C8AC-4037-BA3D-B8876C5B087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35A387-A6E1-4FF1-9BA7-20A8B647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841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5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1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0000"/>
            <a:ext cx="10515600" cy="464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276521"/>
            <a:ext cx="12192000" cy="574022"/>
          </a:xfrm>
          <a:prstGeom prst="rect">
            <a:avLst/>
          </a:prstGeom>
          <a:solidFill>
            <a:srgbClr val="FFB819"/>
          </a:solidFill>
          <a:ln>
            <a:solidFill>
              <a:srgbClr val="FFB8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1" t="4328" r="9830" b="1488"/>
          <a:stretch/>
        </p:blipFill>
        <p:spPr>
          <a:xfrm>
            <a:off x="10919011" y="5378485"/>
            <a:ext cx="1264027" cy="147205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6682" y="6492875"/>
            <a:ext cx="932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9309" y="6363477"/>
            <a:ext cx="863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32649"/>
                </a:solidFill>
                <a:latin typeface="Franklin Gothic Medium" panose="020B0603020102020204" pitchFamily="34" charset="0"/>
              </a:rPr>
              <a:t>HARPURSVILLE CENTRAL SCHOOL DISTRICT – HOME</a:t>
            </a:r>
            <a:r>
              <a:rPr lang="en-US" sz="2000" b="1" baseline="0" dirty="0">
                <a:solidFill>
                  <a:srgbClr val="132649"/>
                </a:solidFill>
                <a:latin typeface="Franklin Gothic Medium" panose="020B0603020102020204" pitchFamily="34" charset="0"/>
              </a:rPr>
              <a:t> OF THE HORNETS</a:t>
            </a:r>
            <a:endParaRPr lang="en-US" sz="2000" b="1" dirty="0">
              <a:solidFill>
                <a:srgbClr val="132649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5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tx1"/>
          </a:solidFill>
          <a:effectLst/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HARPURSVILLE CENTRAL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1737"/>
            <a:ext cx="10515600" cy="1841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Budget Development for 2020-2021</a:t>
            </a:r>
          </a:p>
          <a:p>
            <a:pPr marL="0" indent="0" algn="ctr">
              <a:buNone/>
            </a:pPr>
            <a:r>
              <a:rPr lang="en-US" dirty="0"/>
              <a:t>Based on the Executive Proposal</a:t>
            </a:r>
          </a:p>
          <a:p>
            <a:pPr marL="0" indent="0" algn="ctr">
              <a:buNone/>
            </a:pPr>
            <a:r>
              <a:rPr lang="en-US" dirty="0"/>
              <a:t>February 12, 2020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754" y="1313646"/>
            <a:ext cx="2692491" cy="26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49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39" y="0"/>
            <a:ext cx="9727225" cy="496388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 - </a:t>
            </a:r>
            <a:r>
              <a:rPr lang="en-US" sz="3100" cap="none" dirty="0"/>
              <a:t>“Other” Revenue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328136"/>
              </p:ext>
            </p:extLst>
          </p:nvPr>
        </p:nvGraphicFramePr>
        <p:xfrm>
          <a:off x="235131" y="496386"/>
          <a:ext cx="10588388" cy="5364586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05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Revenue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Payments in lieu of taxes (PILOT)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$10,017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$10,547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&amp; Penalties on Real Prop Taxes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school tuition from other districts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and earnings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 of real property (SUNY Broome)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</a:t>
                      </a:r>
                      <a:r>
                        <a:rPr lang="en-US" sz="18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real property (BOCES)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$92,876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$92,876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 of scrap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 of prior year expenses - BOCES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$158,000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Refunds of prior years 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expenditures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 Ins.</a:t>
                      </a:r>
                      <a:r>
                        <a:rPr lang="en-US" sz="18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CPSE)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revenues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$105,362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revenues-BOCES (after-school/enrich./sub</a:t>
                      </a:r>
                      <a:r>
                        <a:rPr lang="en-US" sz="18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reimburse)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$257,500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Medicaid Assistance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8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Inter-fund Transfer from Debt Service </a:t>
                      </a: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(premium to offset debt)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OTHER REVENUE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$756,755</a:t>
                      </a: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$642,423</a:t>
                      </a: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4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209005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  <a:br>
              <a:rPr lang="en-US" dirty="0"/>
            </a:br>
            <a:r>
              <a:rPr lang="en-US" sz="3600" cap="none" dirty="0"/>
              <a:t>“State Aid”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91775"/>
              </p:ext>
            </p:extLst>
          </p:nvPr>
        </p:nvGraphicFramePr>
        <p:xfrm>
          <a:off x="1295450" y="1314280"/>
          <a:ext cx="9796543" cy="4178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3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4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 Aid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$10,535,097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$12,285,228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n-US" sz="16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$134,236 of community schools aid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Excess Cost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$448,000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$434,000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$1,309,395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$1,313,619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024699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$1,155,558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$1,200,000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6290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BOCES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$1,276,234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have been combined into foundation Aid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79796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Aid Handicapped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71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Instructional</a:t>
                      </a:r>
                      <a:r>
                        <a:rPr lang="en-US" sz="2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Materials</a:t>
                      </a:r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$72,899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have been combined into foundation Aid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STATE AID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$14,797,183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$15,232,847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5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50" y="418641"/>
            <a:ext cx="10515600" cy="948520"/>
          </a:xfrm>
        </p:spPr>
        <p:txBody>
          <a:bodyPr/>
          <a:lstStyle/>
          <a:p>
            <a:r>
              <a:rPr lang="en-US" i="1" dirty="0"/>
              <a:t>SUMMARY…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642551"/>
              </p:ext>
            </p:extLst>
          </p:nvPr>
        </p:nvGraphicFramePr>
        <p:xfrm>
          <a:off x="761082" y="1719700"/>
          <a:ext cx="10515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Gap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$20,829,748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$20,899,647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($69,899)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72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/>
          <a:lstStyle/>
          <a:p>
            <a:r>
              <a:rPr lang="en-US" i="1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120" y="1270772"/>
            <a:ext cx="10515600" cy="4646963"/>
          </a:xfrm>
        </p:spPr>
        <p:txBody>
          <a:bodyPr/>
          <a:lstStyle/>
          <a:p>
            <a:r>
              <a:rPr lang="en-US" dirty="0"/>
              <a:t>Anticipate the Legislative proposal for school funding</a:t>
            </a:r>
          </a:p>
          <a:p>
            <a:r>
              <a:rPr lang="en-US" dirty="0"/>
              <a:t>Complete the BOCES budget (currently a placeholder)</a:t>
            </a:r>
          </a:p>
          <a:p>
            <a:pPr lvl="1"/>
            <a:r>
              <a:rPr lang="en-US" dirty="0"/>
              <a:t>	</a:t>
            </a:r>
            <a:r>
              <a:rPr lang="en-US" sz="1600" dirty="0"/>
              <a:t>Using 3.6% growth on projected expenses plus $100,000 for anticipated increase in 	Special Ed Placements</a:t>
            </a:r>
            <a:endParaRPr lang="en-US" dirty="0"/>
          </a:p>
          <a:p>
            <a:r>
              <a:rPr lang="en-US" dirty="0"/>
              <a:t>March 11</a:t>
            </a:r>
            <a:r>
              <a:rPr lang="en-US" baseline="30000" dirty="0"/>
              <a:t>th</a:t>
            </a:r>
            <a:r>
              <a:rPr lang="en-US" dirty="0"/>
              <a:t> – Present Revised Budget/BOCES Budget Refined</a:t>
            </a:r>
          </a:p>
          <a:p>
            <a:r>
              <a:rPr lang="en-US" dirty="0"/>
              <a:t>April 2</a:t>
            </a:r>
            <a:r>
              <a:rPr lang="en-US" baseline="30000" dirty="0"/>
              <a:t>nd</a:t>
            </a:r>
            <a:r>
              <a:rPr lang="en-US" dirty="0"/>
              <a:t> – Budget Workshop</a:t>
            </a:r>
          </a:p>
          <a:p>
            <a:r>
              <a:rPr lang="en-US" dirty="0"/>
              <a:t>April 20</a:t>
            </a:r>
            <a:r>
              <a:rPr lang="en-US" baseline="30000" dirty="0"/>
              <a:t>th</a:t>
            </a:r>
            <a:r>
              <a:rPr lang="en-US" dirty="0"/>
              <a:t> – Present/Accept Final Budget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086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55" y="4728755"/>
            <a:ext cx="10515600" cy="70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THANK YOU!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252551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3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Tonight’s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Budget goals</a:t>
            </a:r>
          </a:p>
          <a:p>
            <a:r>
              <a:rPr lang="en-US" dirty="0"/>
              <a:t>Projected expenditures</a:t>
            </a:r>
          </a:p>
          <a:p>
            <a:r>
              <a:rPr lang="en-US" dirty="0"/>
              <a:t>Projected revenues</a:t>
            </a:r>
          </a:p>
          <a:p>
            <a:pPr lvl="1"/>
            <a:r>
              <a:rPr lang="en-US" dirty="0"/>
              <a:t>State aid – based on Executive proposal</a:t>
            </a:r>
          </a:p>
          <a:p>
            <a:pPr lvl="1"/>
            <a:r>
              <a:rPr lang="en-US" dirty="0"/>
              <a:t>Local revenue</a:t>
            </a:r>
          </a:p>
          <a:p>
            <a:pPr lvl="1"/>
            <a:r>
              <a:rPr lang="en-US" dirty="0"/>
              <a:t>“Other” revenue</a:t>
            </a:r>
          </a:p>
          <a:p>
            <a:r>
              <a:rPr lang="en-US" dirty="0"/>
              <a:t>Summary – comparison of projected revenues and expenditures</a:t>
            </a:r>
          </a:p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86870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Provide an instructional program that meets the educational needs of all students</a:t>
            </a:r>
          </a:p>
          <a:p>
            <a:r>
              <a:rPr lang="en-US" sz="3600" dirty="0"/>
              <a:t>Maintain the elimination of structural deficits in our budgets</a:t>
            </a:r>
          </a:p>
          <a:p>
            <a:r>
              <a:rPr lang="en-US" sz="3600" dirty="0"/>
              <a:t>Continue to operate with minimal or no use of reserves</a:t>
            </a:r>
          </a:p>
          <a:p>
            <a:r>
              <a:rPr lang="en-US" sz="3600" dirty="0"/>
              <a:t>Promote the fiscal health and stability of the school district</a:t>
            </a:r>
          </a:p>
          <a:p>
            <a:r>
              <a:rPr lang="en-US" sz="3600" dirty="0"/>
              <a:t>Incorporate a capital outlay project</a:t>
            </a:r>
          </a:p>
        </p:txBody>
      </p:sp>
    </p:spTree>
    <p:extLst>
      <p:ext uri="{BB962C8B-B14F-4D97-AF65-F5344CB8AC3E}">
        <p14:creationId xmlns:p14="http://schemas.microsoft.com/office/powerpoint/2010/main" val="375615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Developed using:</a:t>
            </a:r>
          </a:p>
          <a:p>
            <a:r>
              <a:rPr lang="en-US" dirty="0"/>
              <a:t>Current staff of record</a:t>
            </a:r>
          </a:p>
          <a:p>
            <a:r>
              <a:rPr lang="en-US" dirty="0"/>
              <a:t>Known benefit rate changes</a:t>
            </a:r>
          </a:p>
          <a:p>
            <a:pPr lvl="1"/>
            <a:r>
              <a:rPr lang="en-US" sz="2000" dirty="0"/>
              <a:t>Move Medicaid eligible people from the Medicare Supplemental Plan to a more cost effective Medicare Advantage Plan</a:t>
            </a:r>
          </a:p>
          <a:p>
            <a:r>
              <a:rPr lang="en-US" dirty="0"/>
              <a:t>Known contractual costs/estimated contractual increases</a:t>
            </a:r>
          </a:p>
          <a:p>
            <a:r>
              <a:rPr lang="en-US" dirty="0"/>
              <a:t>Known debt service payments</a:t>
            </a:r>
          </a:p>
          <a:p>
            <a:r>
              <a:rPr lang="en-US" i="1" dirty="0"/>
              <a:t>Estimated</a:t>
            </a:r>
            <a:r>
              <a:rPr lang="en-US" dirty="0"/>
              <a:t> BOCES services based on current year projections</a:t>
            </a:r>
          </a:p>
          <a:p>
            <a:pPr lvl="1"/>
            <a:r>
              <a:rPr lang="en-US" sz="1800" dirty="0"/>
              <a:t>Using 3.6% growth on projected expenses plus $100,000 for anticipated increase in Special Ed Placements</a:t>
            </a:r>
          </a:p>
          <a:p>
            <a:r>
              <a:rPr lang="en-US" dirty="0"/>
              <a:t>Historical and market trends; current year projections</a:t>
            </a:r>
          </a:p>
        </p:txBody>
      </p:sp>
    </p:spTree>
    <p:extLst>
      <p:ext uri="{BB962C8B-B14F-4D97-AF65-F5344CB8AC3E}">
        <p14:creationId xmlns:p14="http://schemas.microsoft.com/office/powerpoint/2010/main" val="339899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48520"/>
          </a:xfrm>
        </p:spPr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expenditures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183526"/>
              </p:ext>
            </p:extLst>
          </p:nvPr>
        </p:nvGraphicFramePr>
        <p:xfrm>
          <a:off x="211501" y="948520"/>
          <a:ext cx="11561957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57">
                  <a:extLst>
                    <a:ext uri="{9D8B030D-6E8A-4147-A177-3AD203B41FA5}">
                      <a16:colId xmlns:a16="http://schemas.microsoft.com/office/drawing/2014/main" val="196611286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601880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3904347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436261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1424748"/>
                    </a:ext>
                  </a:extLst>
                </a:gridCol>
              </a:tblGrid>
              <a:tr h="24884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2019-2020 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2020-2021 DRAFT BUDGET 2/12/20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7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INSTRUCTIONAL SALARIES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4,676,297.00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$4,885,375.00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4.47%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209,078.00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2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NON-INSTRUCTIONAL SALARIES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1,814,401.00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1,915,654.00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5.58%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101,253.00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44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EQUIPMENT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197,919.00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69,000.00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-65.14%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(128,919.00)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6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CONTRACTUAL EXPENSES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1,755,086.00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1,802,125.00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2.68%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$ 47,039.00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84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MATERIALS AND SUPPLIES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449,710.00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473,110.00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5.20%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$ 23,400.00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1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BOCES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4,475,500.00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4,542,630.00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1.50%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$ 67,130.00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2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DEBT SERVICE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1,763,423.00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1,831,738.00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3.87%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$ 68,315.00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96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BENEFITS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5,128,895.00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5,230,015.00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1.97%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$ 101,120.00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9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TRANSFERS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50,000.00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150,000.00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100,000.00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8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$20,311,231.00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$ 20,899,647.00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2.90%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$ 588,416.00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85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4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459531"/>
              </p:ext>
            </p:extLst>
          </p:nvPr>
        </p:nvGraphicFramePr>
        <p:xfrm>
          <a:off x="269966" y="948520"/>
          <a:ext cx="11704320" cy="446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4377">
                  <a:extLst>
                    <a:ext uri="{9D8B030D-6E8A-4147-A177-3AD203B41FA5}">
                      <a16:colId xmlns:a16="http://schemas.microsoft.com/office/drawing/2014/main" val="2797312884"/>
                    </a:ext>
                  </a:extLst>
                </a:gridCol>
                <a:gridCol w="1855714">
                  <a:extLst>
                    <a:ext uri="{9D8B030D-6E8A-4147-A177-3AD203B41FA5}">
                      <a16:colId xmlns:a16="http://schemas.microsoft.com/office/drawing/2014/main" val="1763415949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3188589108"/>
                    </a:ext>
                  </a:extLst>
                </a:gridCol>
                <a:gridCol w="2142308">
                  <a:extLst>
                    <a:ext uri="{9D8B030D-6E8A-4147-A177-3AD203B41FA5}">
                      <a16:colId xmlns:a16="http://schemas.microsoft.com/office/drawing/2014/main" val="3255732855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1911016950"/>
                    </a:ext>
                  </a:extLst>
                </a:gridCol>
              </a:tblGrid>
              <a:tr h="12749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(2/12/20)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INCREASE </a:t>
                      </a:r>
                    </a:p>
                    <a:p>
                      <a:pPr algn="ctr"/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TO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2375"/>
                  </a:ext>
                </a:extLst>
              </a:tr>
              <a:tr h="284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RETIREMENT--ERS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$217,900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$238,710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9.55%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$20,810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917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RETIREMENT--TRS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$429,295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$491,629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14.52%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$62,334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579691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SECURITY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$514,900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$551,976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$37,076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527877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WORKERS COMPENSATION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$110,000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$90,000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-18.18%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($20,000)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56262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UNEMPLOYMENT INSURANCE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$30,000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$30,000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53394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DENTAL INS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$3,810,800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$3,810,800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12074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BENEFITS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$16,000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$16,900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5.63%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91127"/>
                  </a:ext>
                </a:extLst>
              </a:tr>
              <a:tr h="4487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$5,128,895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$5,230,015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1.97%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$101,120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18590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>
            <a:normAutofit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expenditures (</a:t>
            </a:r>
            <a:r>
              <a:rPr lang="en-US" cap="none" dirty="0"/>
              <a:t>benefits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527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210" y="1608377"/>
            <a:ext cx="9167949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Developed using:</a:t>
            </a:r>
          </a:p>
          <a:p>
            <a:r>
              <a:rPr lang="en-US" sz="3600" dirty="0"/>
              <a:t>Tax levy limit calculation</a:t>
            </a:r>
          </a:p>
          <a:p>
            <a:r>
              <a:rPr lang="en-US" sz="3600" i="1" u="sng" dirty="0"/>
              <a:t>Executive proposal </a:t>
            </a:r>
            <a:r>
              <a:rPr lang="en-US" sz="3600" dirty="0"/>
              <a:t>of state aid</a:t>
            </a:r>
          </a:p>
          <a:p>
            <a:r>
              <a:rPr lang="en-US" sz="3600" dirty="0"/>
              <a:t>Prior year trends/data for other revenues</a:t>
            </a:r>
          </a:p>
        </p:txBody>
      </p:sp>
    </p:spTree>
    <p:extLst>
      <p:ext uri="{BB962C8B-B14F-4D97-AF65-F5344CB8AC3E}">
        <p14:creationId xmlns:p14="http://schemas.microsoft.com/office/powerpoint/2010/main" val="21193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0"/>
            <a:ext cx="10515600" cy="948520"/>
          </a:xfrm>
        </p:spPr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951908"/>
              </p:ext>
            </p:extLst>
          </p:nvPr>
        </p:nvGraphicFramePr>
        <p:xfrm>
          <a:off x="740478" y="948520"/>
          <a:ext cx="10711044" cy="4696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2019-2020</a:t>
                      </a:r>
                      <a:r>
                        <a:rPr lang="en-US" sz="19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2020-2021              DRAFT        BUDGET (2/12/20)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$4,257,293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$4,361,478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2.45%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$104,185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OTHER REVENUE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$756,755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$642,423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-15.11%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(114,332)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84023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STATE AID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$14,797,183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$15,232,847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2.94%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$435,664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83540"/>
                  </a:ext>
                </a:extLst>
              </a:tr>
              <a:tr h="58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APPROPRIATED RESERVES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48000"/>
                  </a:ext>
                </a:extLst>
              </a:tr>
              <a:tr h="58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APPROPRIATED FUND BALANCE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$593,000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18.60%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$93,000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97393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 REVENUE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$20,311,231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$20,829,748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2.55%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$518,517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48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4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365760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 </a:t>
            </a:r>
            <a:br>
              <a:rPr lang="en-US" dirty="0"/>
            </a:br>
            <a:r>
              <a:rPr lang="en-US" sz="3600" cap="none" dirty="0"/>
              <a:t>Tax Levy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324712"/>
              </p:ext>
            </p:extLst>
          </p:nvPr>
        </p:nvGraphicFramePr>
        <p:xfrm>
          <a:off x="740478" y="1601663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2019-2020 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2020-20201           DRAFT        BUDGET (2/12/20)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$4,257,293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$4,361,478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2.45%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$104,185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1176" y="4056008"/>
            <a:ext cx="90305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2.45% is the maximum allowable limit under the tax cap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district would remain compliant under the law with this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1% change to the tax levy is approx. $42,573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0934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13294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ace off M54"/>
        <a:ea typeface=""/>
        <a:cs typeface=""/>
      </a:majorFont>
      <a:minorFont>
        <a:latin typeface="Face off m5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942</Words>
  <Application>Microsoft Office PowerPoint</Application>
  <PresentationFormat>Widescreen</PresentationFormat>
  <Paragraphs>283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Face off m54</vt:lpstr>
      <vt:lpstr>Franklin Gothic Heavy</vt:lpstr>
      <vt:lpstr>Franklin Gothic Medium</vt:lpstr>
      <vt:lpstr>1_Office Theme</vt:lpstr>
      <vt:lpstr>HARPURSVILLE CENTRAL SCHOOL</vt:lpstr>
      <vt:lpstr>Tonight’s topics</vt:lpstr>
      <vt:lpstr>Budget goals</vt:lpstr>
      <vt:lpstr>Projected expenditures</vt:lpstr>
      <vt:lpstr>Projected expenditures</vt:lpstr>
      <vt:lpstr>Projected expenditures (benefits)</vt:lpstr>
      <vt:lpstr>PROJECTED REVENUES</vt:lpstr>
      <vt:lpstr>PROJECTED REVENUES</vt:lpstr>
      <vt:lpstr>PROJECTED REVENUES  Tax Levy</vt:lpstr>
      <vt:lpstr>PROJECTED REVENUES - “Other” Revenue</vt:lpstr>
      <vt:lpstr>PROJECTED REVENUES “State Aid”</vt:lpstr>
      <vt:lpstr>SUMMARY…</vt:lpstr>
      <vt:lpstr>Next steps</vt:lpstr>
      <vt:lpstr>PowerPoint Presentation</vt:lpstr>
    </vt:vector>
  </TitlesOfParts>
  <Company>SCRIC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Joe J. McLaughlin</cp:lastModifiedBy>
  <cp:revision>61</cp:revision>
  <cp:lastPrinted>2020-02-12T17:29:01Z</cp:lastPrinted>
  <dcterms:created xsi:type="dcterms:W3CDTF">2018-02-09T14:59:40Z</dcterms:created>
  <dcterms:modified xsi:type="dcterms:W3CDTF">2020-02-12T21:46:45Z</dcterms:modified>
</cp:coreProperties>
</file>